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70" r:id="rId10"/>
    <p:sldId id="271" r:id="rId11"/>
    <p:sldId id="272" r:id="rId12"/>
    <p:sldId id="277" r:id="rId13"/>
    <p:sldId id="278" r:id="rId14"/>
    <p:sldId id="282" r:id="rId15"/>
    <p:sldId id="317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318" r:id="rId24"/>
    <p:sldId id="315" r:id="rId25"/>
    <p:sldId id="295" r:id="rId26"/>
    <p:sldId id="314" r:id="rId27"/>
    <p:sldId id="291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10" r:id="rId40"/>
    <p:sldId id="311" r:id="rId41"/>
    <p:sldId id="312" r:id="rId42"/>
    <p:sldId id="313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3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6A475-D194-47CE-AC38-6C80637BE34F}" type="doc">
      <dgm:prSet loTypeId="urn:microsoft.com/office/officeart/2005/8/layout/default#1" loCatId="list" qsTypeId="urn:microsoft.com/office/officeart/2005/8/quickstyle/3d3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4B63526-14AE-407A-AA69-7F976E3F82CC}">
      <dgm:prSet custT="1"/>
      <dgm:spPr/>
      <dgm:t>
        <a:bodyPr/>
        <a:lstStyle/>
        <a:p>
          <a:pPr rtl="0"/>
          <a:r>
            <a:rPr lang="en-US" sz="2800" dirty="0" smtClean="0"/>
            <a:t>Analyze company situation</a:t>
          </a:r>
          <a:endParaRPr lang="en-US" sz="2800" dirty="0"/>
        </a:p>
      </dgm:t>
    </dgm:pt>
    <dgm:pt modelId="{519D29F1-E591-41C2-9222-B9AD19A71484}" type="parTrans" cxnId="{BEE052A0-48E4-4877-B3EB-01C705AECBED}">
      <dgm:prSet/>
      <dgm:spPr/>
      <dgm:t>
        <a:bodyPr/>
        <a:lstStyle/>
        <a:p>
          <a:endParaRPr lang="en-US"/>
        </a:p>
      </dgm:t>
    </dgm:pt>
    <dgm:pt modelId="{9241B5BA-DACC-451D-9134-15E77D818D4C}" type="sibTrans" cxnId="{BEE052A0-48E4-4877-B3EB-01C705AECBED}">
      <dgm:prSet/>
      <dgm:spPr/>
      <dgm:t>
        <a:bodyPr/>
        <a:lstStyle/>
        <a:p>
          <a:endParaRPr lang="en-US"/>
        </a:p>
      </dgm:t>
    </dgm:pt>
    <dgm:pt modelId="{20650BB7-1AEC-452B-B618-BB2DF0271011}">
      <dgm:prSet custT="1"/>
      <dgm:spPr/>
      <dgm:t>
        <a:bodyPr/>
        <a:lstStyle/>
        <a:p>
          <a:pPr rtl="0"/>
          <a:r>
            <a:rPr lang="en-US" sz="2800" dirty="0" smtClean="0"/>
            <a:t>Define problems and constraints</a:t>
          </a:r>
          <a:endParaRPr lang="en-US" sz="2800" dirty="0"/>
        </a:p>
      </dgm:t>
    </dgm:pt>
    <dgm:pt modelId="{DAAC2C7A-9FFD-425F-AFA5-F0BB0F0F5074}" type="parTrans" cxnId="{13D167A0-990F-494A-9154-869854225FA7}">
      <dgm:prSet/>
      <dgm:spPr/>
      <dgm:t>
        <a:bodyPr/>
        <a:lstStyle/>
        <a:p>
          <a:endParaRPr lang="en-US"/>
        </a:p>
      </dgm:t>
    </dgm:pt>
    <dgm:pt modelId="{621CAE8A-82C8-400F-88EE-41F1B8D3F7D7}" type="sibTrans" cxnId="{13D167A0-990F-494A-9154-869854225FA7}">
      <dgm:prSet/>
      <dgm:spPr/>
      <dgm:t>
        <a:bodyPr/>
        <a:lstStyle/>
        <a:p>
          <a:endParaRPr lang="en-US"/>
        </a:p>
      </dgm:t>
    </dgm:pt>
    <dgm:pt modelId="{A196D6A7-A9A9-4421-9AFB-385DC11828DE}">
      <dgm:prSet custT="1"/>
      <dgm:spPr/>
      <dgm:t>
        <a:bodyPr/>
        <a:lstStyle/>
        <a:p>
          <a:pPr rtl="0"/>
          <a:r>
            <a:rPr lang="en-US" sz="2800" dirty="0" smtClean="0"/>
            <a:t>Define objectives</a:t>
          </a:r>
          <a:endParaRPr lang="en-US" sz="2800" dirty="0"/>
        </a:p>
      </dgm:t>
    </dgm:pt>
    <dgm:pt modelId="{F61BF5E7-2D41-454D-8C5A-1C52D9760EA6}" type="parTrans" cxnId="{6F78E9D1-DC3A-4731-A463-F0875EC149D9}">
      <dgm:prSet/>
      <dgm:spPr/>
      <dgm:t>
        <a:bodyPr/>
        <a:lstStyle/>
        <a:p>
          <a:endParaRPr lang="en-US"/>
        </a:p>
      </dgm:t>
    </dgm:pt>
    <dgm:pt modelId="{E8297FAB-CB91-48F2-8D51-8134210660C0}" type="sibTrans" cxnId="{6F78E9D1-DC3A-4731-A463-F0875EC149D9}">
      <dgm:prSet/>
      <dgm:spPr/>
      <dgm:t>
        <a:bodyPr/>
        <a:lstStyle/>
        <a:p>
          <a:endParaRPr lang="en-US"/>
        </a:p>
      </dgm:t>
    </dgm:pt>
    <dgm:pt modelId="{E6F7BE80-DB55-4A1C-AFF5-EC109FE95807}">
      <dgm:prSet custT="1"/>
      <dgm:spPr/>
      <dgm:t>
        <a:bodyPr/>
        <a:lstStyle/>
        <a:p>
          <a:pPr rtl="0"/>
          <a:r>
            <a:rPr lang="en-US" sz="2800" dirty="0" smtClean="0"/>
            <a:t>Define scope and boundaries</a:t>
          </a:r>
          <a:endParaRPr lang="en-US" sz="2800" dirty="0"/>
        </a:p>
      </dgm:t>
    </dgm:pt>
    <dgm:pt modelId="{AA76D7BE-462D-48EF-A5D4-86B5B50B61B0}" type="parTrans" cxnId="{E011EC3D-247F-4ED1-BDF8-95AD57A95BD8}">
      <dgm:prSet/>
      <dgm:spPr/>
      <dgm:t>
        <a:bodyPr/>
        <a:lstStyle/>
        <a:p>
          <a:endParaRPr lang="en-US"/>
        </a:p>
      </dgm:t>
    </dgm:pt>
    <dgm:pt modelId="{5D278821-4B7C-489E-9BD2-2142955C4713}" type="sibTrans" cxnId="{E011EC3D-247F-4ED1-BDF8-95AD57A95BD8}">
      <dgm:prSet/>
      <dgm:spPr/>
      <dgm:t>
        <a:bodyPr/>
        <a:lstStyle/>
        <a:p>
          <a:endParaRPr lang="en-US"/>
        </a:p>
      </dgm:t>
    </dgm:pt>
    <dgm:pt modelId="{9EC97A94-E65E-4D27-AA47-A0EC2346B72C}" type="pres">
      <dgm:prSet presAssocID="{A026A475-D194-47CE-AC38-6C80637BE3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38EA0-3D29-4E1F-898A-7D7BE157FC01}" type="pres">
      <dgm:prSet presAssocID="{84B63526-14AE-407A-AA69-7F976E3F82C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B1D0D-022C-4CEB-855B-74A2A17BC857}" type="pres">
      <dgm:prSet presAssocID="{9241B5BA-DACC-451D-9134-15E77D818D4C}" presName="sibTrans" presStyleCnt="0"/>
      <dgm:spPr/>
      <dgm:t>
        <a:bodyPr/>
        <a:lstStyle/>
        <a:p>
          <a:endParaRPr lang="en-US"/>
        </a:p>
      </dgm:t>
    </dgm:pt>
    <dgm:pt modelId="{73B1280B-FC70-4C8C-A15D-604ED396852F}" type="pres">
      <dgm:prSet presAssocID="{20650BB7-1AEC-452B-B618-BB2DF02710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6F356-2390-422A-81E3-3AEF65AA3FAA}" type="pres">
      <dgm:prSet presAssocID="{621CAE8A-82C8-400F-88EE-41F1B8D3F7D7}" presName="sibTrans" presStyleCnt="0"/>
      <dgm:spPr/>
      <dgm:t>
        <a:bodyPr/>
        <a:lstStyle/>
        <a:p>
          <a:endParaRPr lang="en-US"/>
        </a:p>
      </dgm:t>
    </dgm:pt>
    <dgm:pt modelId="{8897E2D6-113C-476B-8561-092BCF35F4A6}" type="pres">
      <dgm:prSet presAssocID="{A196D6A7-A9A9-4421-9AFB-385DC11828D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0229A-1F1B-4421-9558-29995A8EB745}" type="pres">
      <dgm:prSet presAssocID="{E8297FAB-CB91-48F2-8D51-8134210660C0}" presName="sibTrans" presStyleCnt="0"/>
      <dgm:spPr/>
      <dgm:t>
        <a:bodyPr/>
        <a:lstStyle/>
        <a:p>
          <a:endParaRPr lang="en-US"/>
        </a:p>
      </dgm:t>
    </dgm:pt>
    <dgm:pt modelId="{B8D1AA66-1B0B-4CBE-AEBE-1FEA7896D50E}" type="pres">
      <dgm:prSet presAssocID="{E6F7BE80-DB55-4A1C-AFF5-EC109FE958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7D0E30-B46D-40FE-9EA7-488B51CF1FF4}" type="presOf" srcId="{84B63526-14AE-407A-AA69-7F976E3F82CC}" destId="{71038EA0-3D29-4E1F-898A-7D7BE157FC01}" srcOrd="0" destOrd="0" presId="urn:microsoft.com/office/officeart/2005/8/layout/default#1"/>
    <dgm:cxn modelId="{D8FA6324-9805-4E5B-8897-FD879D58D262}" type="presOf" srcId="{A196D6A7-A9A9-4421-9AFB-385DC11828DE}" destId="{8897E2D6-113C-476B-8561-092BCF35F4A6}" srcOrd="0" destOrd="0" presId="urn:microsoft.com/office/officeart/2005/8/layout/default#1"/>
    <dgm:cxn modelId="{E011EC3D-247F-4ED1-BDF8-95AD57A95BD8}" srcId="{A026A475-D194-47CE-AC38-6C80637BE34F}" destId="{E6F7BE80-DB55-4A1C-AFF5-EC109FE95807}" srcOrd="3" destOrd="0" parTransId="{AA76D7BE-462D-48EF-A5D4-86B5B50B61B0}" sibTransId="{5D278821-4B7C-489E-9BD2-2142955C4713}"/>
    <dgm:cxn modelId="{BEE052A0-48E4-4877-B3EB-01C705AECBED}" srcId="{A026A475-D194-47CE-AC38-6C80637BE34F}" destId="{84B63526-14AE-407A-AA69-7F976E3F82CC}" srcOrd="0" destOrd="0" parTransId="{519D29F1-E591-41C2-9222-B9AD19A71484}" sibTransId="{9241B5BA-DACC-451D-9134-15E77D818D4C}"/>
    <dgm:cxn modelId="{667FA48B-E94E-4E2F-8E3C-76FD5E554FDB}" type="presOf" srcId="{E6F7BE80-DB55-4A1C-AFF5-EC109FE95807}" destId="{B8D1AA66-1B0B-4CBE-AEBE-1FEA7896D50E}" srcOrd="0" destOrd="0" presId="urn:microsoft.com/office/officeart/2005/8/layout/default#1"/>
    <dgm:cxn modelId="{6F78E9D1-DC3A-4731-A463-F0875EC149D9}" srcId="{A026A475-D194-47CE-AC38-6C80637BE34F}" destId="{A196D6A7-A9A9-4421-9AFB-385DC11828DE}" srcOrd="2" destOrd="0" parTransId="{F61BF5E7-2D41-454D-8C5A-1C52D9760EA6}" sibTransId="{E8297FAB-CB91-48F2-8D51-8134210660C0}"/>
    <dgm:cxn modelId="{CC6EB92D-F613-459D-B50A-B2BC4CAA7095}" type="presOf" srcId="{A026A475-D194-47CE-AC38-6C80637BE34F}" destId="{9EC97A94-E65E-4D27-AA47-A0EC2346B72C}" srcOrd="0" destOrd="0" presId="urn:microsoft.com/office/officeart/2005/8/layout/default#1"/>
    <dgm:cxn modelId="{13D167A0-990F-494A-9154-869854225FA7}" srcId="{A026A475-D194-47CE-AC38-6C80637BE34F}" destId="{20650BB7-1AEC-452B-B618-BB2DF0271011}" srcOrd="1" destOrd="0" parTransId="{DAAC2C7A-9FFD-425F-AFA5-F0BB0F0F5074}" sibTransId="{621CAE8A-82C8-400F-88EE-41F1B8D3F7D7}"/>
    <dgm:cxn modelId="{B683411D-C6CA-4C40-A3CE-45E57D0F08B8}" type="presOf" srcId="{20650BB7-1AEC-452B-B618-BB2DF0271011}" destId="{73B1280B-FC70-4C8C-A15D-604ED396852F}" srcOrd="0" destOrd="0" presId="urn:microsoft.com/office/officeart/2005/8/layout/default#1"/>
    <dgm:cxn modelId="{6BF35EFC-40F8-44FF-9453-B5B94B11F1EF}" type="presParOf" srcId="{9EC97A94-E65E-4D27-AA47-A0EC2346B72C}" destId="{71038EA0-3D29-4E1F-898A-7D7BE157FC01}" srcOrd="0" destOrd="0" presId="urn:microsoft.com/office/officeart/2005/8/layout/default#1"/>
    <dgm:cxn modelId="{E401211B-21B6-4BAE-BE33-9CA1C57CD63A}" type="presParOf" srcId="{9EC97A94-E65E-4D27-AA47-A0EC2346B72C}" destId="{778B1D0D-022C-4CEB-855B-74A2A17BC857}" srcOrd="1" destOrd="0" presId="urn:microsoft.com/office/officeart/2005/8/layout/default#1"/>
    <dgm:cxn modelId="{D1347B32-2FAB-4060-85BF-13061EE33632}" type="presParOf" srcId="{9EC97A94-E65E-4D27-AA47-A0EC2346B72C}" destId="{73B1280B-FC70-4C8C-A15D-604ED396852F}" srcOrd="2" destOrd="0" presId="urn:microsoft.com/office/officeart/2005/8/layout/default#1"/>
    <dgm:cxn modelId="{1DC563BA-32DD-4341-BEBD-6101055F9386}" type="presParOf" srcId="{9EC97A94-E65E-4D27-AA47-A0EC2346B72C}" destId="{2D16F356-2390-422A-81E3-3AEF65AA3FAA}" srcOrd="3" destOrd="0" presId="urn:microsoft.com/office/officeart/2005/8/layout/default#1"/>
    <dgm:cxn modelId="{5E03B4E0-5027-4D80-B844-7B53101270F1}" type="presParOf" srcId="{9EC97A94-E65E-4D27-AA47-A0EC2346B72C}" destId="{8897E2D6-113C-476B-8561-092BCF35F4A6}" srcOrd="4" destOrd="0" presId="urn:microsoft.com/office/officeart/2005/8/layout/default#1"/>
    <dgm:cxn modelId="{0B0AD68F-7FBC-48B3-A356-A6AABB8194BF}" type="presParOf" srcId="{9EC97A94-E65E-4D27-AA47-A0EC2346B72C}" destId="{9E00229A-1F1B-4421-9558-29995A8EB745}" srcOrd="5" destOrd="0" presId="urn:microsoft.com/office/officeart/2005/8/layout/default#1"/>
    <dgm:cxn modelId="{4F8BD187-1EEA-4E12-906D-2FB96824E077}" type="presParOf" srcId="{9EC97A94-E65E-4D27-AA47-A0EC2346B72C}" destId="{B8D1AA66-1B0B-4CBE-AEBE-1FEA7896D50E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F05BA-E70D-4B40-8955-AD1B5F4F9B1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36FFC4-57F5-4CEF-8A5F-16A58AE50A44}">
      <dgm:prSet custT="1"/>
      <dgm:spPr/>
      <dgm:t>
        <a:bodyPr/>
        <a:lstStyle/>
        <a:p>
          <a:pPr algn="ctr" rtl="0"/>
          <a:r>
            <a:rPr lang="en-US" sz="3200" dirty="0" smtClean="0"/>
            <a:t>Provides precise, up-to-date, and reviewed description of activities defining an organization’s operating environment</a:t>
          </a:r>
          <a:endParaRPr lang="en-IN" sz="3200" dirty="0"/>
        </a:p>
      </dgm:t>
    </dgm:pt>
    <dgm:pt modelId="{9B132D20-16F9-4A5E-807B-2F93A6CA92AD}" type="parTrans" cxnId="{4C2C52B8-C5DD-492F-9B4D-76E5598DC61E}">
      <dgm:prSet/>
      <dgm:spPr/>
      <dgm:t>
        <a:bodyPr/>
        <a:lstStyle/>
        <a:p>
          <a:endParaRPr lang="en-US"/>
        </a:p>
      </dgm:t>
    </dgm:pt>
    <dgm:pt modelId="{2FD1C8BD-3024-4921-BE21-0DA25D552977}" type="sibTrans" cxnId="{4C2C52B8-C5DD-492F-9B4D-76E5598DC61E}">
      <dgm:prSet/>
      <dgm:spPr/>
      <dgm:t>
        <a:bodyPr/>
        <a:lstStyle/>
        <a:p>
          <a:endParaRPr lang="en-US"/>
        </a:p>
      </dgm:t>
    </dgm:pt>
    <dgm:pt modelId="{5FE9AE4A-D1D9-48BD-BA30-92C2A364F0E8}" type="pres">
      <dgm:prSet presAssocID="{DD1F05BA-E70D-4B40-8955-AD1B5F4F9B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15B12-5FB5-4D5B-98CD-DADEFDC8C4B2}" type="pres">
      <dgm:prSet presAssocID="{ED36FFC4-57F5-4CEF-8A5F-16A58AE50A44}" presName="parentText" presStyleLbl="node1" presStyleIdx="0" presStyleCnt="1" custScaleY="128757" custLinFactNeighborY="-136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F7F913-A8D1-4F51-A988-D1A7DB81088A}" type="presOf" srcId="{ED36FFC4-57F5-4CEF-8A5F-16A58AE50A44}" destId="{6DB15B12-5FB5-4D5B-98CD-DADEFDC8C4B2}" srcOrd="0" destOrd="0" presId="urn:microsoft.com/office/officeart/2005/8/layout/vList2"/>
    <dgm:cxn modelId="{4C2C52B8-C5DD-492F-9B4D-76E5598DC61E}" srcId="{DD1F05BA-E70D-4B40-8955-AD1B5F4F9B13}" destId="{ED36FFC4-57F5-4CEF-8A5F-16A58AE50A44}" srcOrd="0" destOrd="0" parTransId="{9B132D20-16F9-4A5E-807B-2F93A6CA92AD}" sibTransId="{2FD1C8BD-3024-4921-BE21-0DA25D552977}"/>
    <dgm:cxn modelId="{D10DC9C0-6A3E-473F-AB43-66602C3BC7B9}" type="presOf" srcId="{DD1F05BA-E70D-4B40-8955-AD1B5F4F9B13}" destId="{5FE9AE4A-D1D9-48BD-BA30-92C2A364F0E8}" srcOrd="0" destOrd="0" presId="urn:microsoft.com/office/officeart/2005/8/layout/vList2"/>
    <dgm:cxn modelId="{C055FFA6-AF09-458B-BF07-82FBA655E1B9}" type="presParOf" srcId="{5FE9AE4A-D1D9-48BD-BA30-92C2A364F0E8}" destId="{6DB15B12-5FB5-4D5B-98CD-DADEFDC8C4B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DB591-A3FA-4B6E-A101-84B46E75C4A0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E22F4D-F805-4CA3-87A4-95B01313ADC1}">
      <dgm:prSet custT="1"/>
      <dgm:spPr/>
      <dgm:t>
        <a:bodyPr/>
        <a:lstStyle/>
        <a:p>
          <a:pPr rtl="0"/>
          <a:r>
            <a:rPr lang="en-US" sz="2800" dirty="0" smtClean="0"/>
            <a:t>Clustered Tables: Technique that stores related rows from two related tables in adjacent data blocks on disk</a:t>
          </a:r>
          <a:endParaRPr lang="en-US" sz="2800" dirty="0"/>
        </a:p>
      </dgm:t>
    </dgm:pt>
    <dgm:pt modelId="{2363667A-E06E-44DB-BFA3-73A59971ABD7}" type="parTrans" cxnId="{42098A06-8805-4551-8178-75560953A66C}">
      <dgm:prSet/>
      <dgm:spPr/>
      <dgm:t>
        <a:bodyPr/>
        <a:lstStyle/>
        <a:p>
          <a:endParaRPr lang="en-US"/>
        </a:p>
      </dgm:t>
    </dgm:pt>
    <dgm:pt modelId="{0C3BC152-4D5A-404F-8A26-45AE6FEA77FB}" type="sibTrans" cxnId="{42098A06-8805-4551-8178-75560953A66C}">
      <dgm:prSet/>
      <dgm:spPr/>
      <dgm:t>
        <a:bodyPr/>
        <a:lstStyle/>
        <a:p>
          <a:endParaRPr lang="en-US"/>
        </a:p>
      </dgm:t>
    </dgm:pt>
    <dgm:pt modelId="{16688907-FF11-4653-B702-22C280753BFD}" type="pres">
      <dgm:prSet presAssocID="{10FDB591-A3FA-4B6E-A101-84B46E75C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2F663B-8BD9-4E70-9002-0ED3E818F453}" type="pres">
      <dgm:prSet presAssocID="{7DE22F4D-F805-4CA3-87A4-95B01313ADC1}" presName="parentText" presStyleLbl="node1" presStyleIdx="0" presStyleCnt="1" custScaleY="129066" custLinFactNeighborY="-639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F112F-7106-4C82-9C17-2E77234DABAA}" type="presOf" srcId="{7DE22F4D-F805-4CA3-87A4-95B01313ADC1}" destId="{C22F663B-8BD9-4E70-9002-0ED3E818F453}" srcOrd="0" destOrd="0" presId="urn:microsoft.com/office/officeart/2005/8/layout/vList2"/>
    <dgm:cxn modelId="{6926BEC5-10CC-48CC-9C6A-E282CDED6EBA}" type="presOf" srcId="{10FDB591-A3FA-4B6E-A101-84B46E75C4A0}" destId="{16688907-FF11-4653-B702-22C280753BFD}" srcOrd="0" destOrd="0" presId="urn:microsoft.com/office/officeart/2005/8/layout/vList2"/>
    <dgm:cxn modelId="{42098A06-8805-4551-8178-75560953A66C}" srcId="{10FDB591-A3FA-4B6E-A101-84B46E75C4A0}" destId="{7DE22F4D-F805-4CA3-87A4-95B01313ADC1}" srcOrd="0" destOrd="0" parTransId="{2363667A-E06E-44DB-BFA3-73A59971ABD7}" sibTransId="{0C3BC152-4D5A-404F-8A26-45AE6FEA77FB}"/>
    <dgm:cxn modelId="{4F4F45DD-0393-4F2B-BF5A-942B0B2918EF}" type="presParOf" srcId="{16688907-FF11-4653-B702-22C280753BFD}" destId="{C22F663B-8BD9-4E70-9002-0ED3E818F4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CA3CC68-9E09-4E87-8E8D-13BEF98597F3}" type="datetimeFigureOut">
              <a:rPr lang="en-US"/>
              <a:pPr>
                <a:defRPr/>
              </a:pPr>
              <a:t>11/21/2015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823001-E1AA-46AC-BCFE-D2FEA8B82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772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477000"/>
            <a:ext cx="8077200" cy="5078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rgbClr val="0070C0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8D619F-DAE3-4E09-A433-098EDDF8C3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0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DD6E3A-86D2-431D-881E-C573683B173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472339"/>
            <a:ext cx="8077200" cy="3385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Chapter 9</a:t>
            </a:r>
          </a:p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Database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Purpose of Database Initial Study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25267"/>
              </p:ext>
            </p:extLst>
          </p:nvPr>
        </p:nvGraphicFramePr>
        <p:xfrm>
          <a:off x="457200" y="1600200"/>
          <a:ext cx="8077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0293AD-3AEA-495F-B137-D10C51C68D42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9.4 - A Summary of Activities in the Database Initial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6C98CD-E5D2-4958-B174-4D54400B33E1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786304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Database Design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Supports company’s operations and objectives</a:t>
            </a:r>
          </a:p>
          <a:p>
            <a:pPr eaLnBrk="1" hangingPunct="1"/>
            <a:r>
              <a:rPr lang="en-US" altLang="en-US" dirty="0" smtClean="0"/>
              <a:t>Most critical phase</a:t>
            </a:r>
          </a:p>
          <a:p>
            <a:pPr lvl="1" eaLnBrk="1" hangingPunct="1"/>
            <a:r>
              <a:rPr lang="en-US" altLang="en-US" dirty="0" smtClean="0"/>
              <a:t>Ensures final product meets user and system requirements</a:t>
            </a:r>
          </a:p>
          <a:p>
            <a:pPr eaLnBrk="1" hangingPunct="1"/>
            <a:r>
              <a:rPr lang="en-US" altLang="en-US" dirty="0" smtClean="0"/>
              <a:t>Points for examining completion procedures</a:t>
            </a:r>
          </a:p>
          <a:p>
            <a:pPr lvl="1" eaLnBrk="1" hangingPunct="1"/>
            <a:r>
              <a:rPr lang="en-US" altLang="en-US" dirty="0" smtClean="0"/>
              <a:t>Data component is an element of whole system</a:t>
            </a:r>
          </a:p>
          <a:p>
            <a:pPr lvl="1" eaLnBrk="1" hangingPunct="1"/>
            <a:r>
              <a:rPr lang="en-US" altLang="en-US" dirty="0" smtClean="0"/>
              <a:t>System analysts/programmers design procedures to convert data into information</a:t>
            </a:r>
          </a:p>
          <a:p>
            <a:pPr lvl="1" eaLnBrk="1" hangingPunct="1"/>
            <a:r>
              <a:rPr lang="en-US" altLang="en-US" dirty="0" smtClean="0"/>
              <a:t>Database design is an iterative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023487-ECB3-4823-8A42-EBB2AD646B41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9.5 - Two Views of Data: Business Manager and Database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38360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Implementation and Loading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Install the DBMS</a:t>
            </a:r>
          </a:p>
          <a:p>
            <a:pPr lvl="1" eaLnBrk="1" hangingPunct="1"/>
            <a:r>
              <a:rPr lang="en-US" altLang="en-US" b="1" smtClean="0"/>
              <a:t>Virtualization</a:t>
            </a:r>
            <a:r>
              <a:rPr lang="en-US" altLang="en-US" smtClean="0"/>
              <a:t>: Creates logical representations of computing resources independent of underlying physical computing resources</a:t>
            </a:r>
          </a:p>
          <a:p>
            <a:pPr eaLnBrk="1" hangingPunct="1"/>
            <a:r>
              <a:rPr lang="en-US" altLang="en-US" smtClean="0"/>
              <a:t>Create the databases</a:t>
            </a:r>
          </a:p>
          <a:p>
            <a:pPr lvl="1"/>
            <a:r>
              <a:rPr lang="en-IN" altLang="en-US" smtClean="0"/>
              <a:t>Requires the creation of special storage-related </a:t>
            </a:r>
            <a:r>
              <a:rPr lang="en-US" altLang="en-US" smtClean="0"/>
              <a:t>constructs </a:t>
            </a:r>
            <a:r>
              <a:rPr lang="en-IN" altLang="en-US" smtClean="0"/>
              <a:t>to house the end-user tables</a:t>
            </a:r>
          </a:p>
          <a:p>
            <a:r>
              <a:rPr lang="en-IN" altLang="en-US" smtClean="0"/>
              <a:t>Load or convert the data</a:t>
            </a:r>
          </a:p>
          <a:p>
            <a:pPr lvl="1"/>
            <a:r>
              <a:rPr lang="en-IN" altLang="en-US" smtClean="0"/>
              <a:t>Requires aggregating data </a:t>
            </a:r>
            <a:r>
              <a:rPr lang="en-US" altLang="en-US" smtClean="0"/>
              <a:t>from multiple sources</a:t>
            </a:r>
            <a:endParaRPr lang="en-US" altLang="en-US" sz="3000" smtClean="0"/>
          </a:p>
          <a:p>
            <a:pPr lvl="1"/>
            <a:endParaRPr lang="en-IN" altLang="en-US" smtClean="0"/>
          </a:p>
          <a:p>
            <a:endParaRPr lang="en-IN" altLang="en-US" sz="3200" smtClean="0"/>
          </a:p>
          <a:p>
            <a:endParaRPr lang="en-IN" altLang="en-US" sz="3200" smtClean="0"/>
          </a:p>
          <a:p>
            <a:pPr lvl="1" eaLnBrk="1" hangingPunct="1"/>
            <a:endParaRPr lang="en-US" alt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FCC1D8-DD5A-411C-B8E8-F989B7F3CF70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9.6 - Database Design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07334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Testing and Evaluation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Physical security</a:t>
            </a:r>
          </a:p>
          <a:p>
            <a:pPr eaLnBrk="1" hangingPunct="1"/>
            <a:r>
              <a:rPr lang="en-US" altLang="en-US" dirty="0" smtClean="0"/>
              <a:t>Password security</a:t>
            </a:r>
          </a:p>
          <a:p>
            <a:pPr eaLnBrk="1" hangingPunct="1"/>
            <a:r>
              <a:rPr lang="en-US" altLang="en-US" dirty="0" smtClean="0"/>
              <a:t>Access rights</a:t>
            </a:r>
          </a:p>
          <a:p>
            <a:pPr eaLnBrk="1" hangingPunct="1"/>
            <a:r>
              <a:rPr lang="en-US" altLang="en-US" dirty="0" smtClean="0"/>
              <a:t>Audit trails</a:t>
            </a:r>
          </a:p>
          <a:p>
            <a:pPr eaLnBrk="1" hangingPunct="1"/>
            <a:r>
              <a:rPr lang="en-US" altLang="en-US" dirty="0" smtClean="0"/>
              <a:t>Data encryption</a:t>
            </a:r>
          </a:p>
          <a:p>
            <a:pPr eaLnBrk="1" hangingPunct="1"/>
            <a:r>
              <a:rPr lang="en-US" altLang="en-US" dirty="0" smtClean="0"/>
              <a:t>Diskless workstations</a:t>
            </a:r>
          </a:p>
          <a:p>
            <a:pPr eaLnBrk="1" hangingPunct="1"/>
            <a:r>
              <a:rPr lang="en-US" altLang="en-US" dirty="0" smtClean="0"/>
              <a:t>Optimization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CF3BBE-42B8-480A-AF0B-8366D61BA41A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Levels of Database Backups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Full backup</a:t>
            </a:r>
            <a:r>
              <a:rPr lang="en-US" altLang="en-US" smtClean="0"/>
              <a:t>/dump: All database objects are backed up in their entirety</a:t>
            </a:r>
          </a:p>
          <a:p>
            <a:pPr eaLnBrk="1" hangingPunct="1"/>
            <a:r>
              <a:rPr lang="en-US" altLang="en-US" b="1" smtClean="0"/>
              <a:t>Differential backup</a:t>
            </a:r>
            <a:r>
              <a:rPr lang="en-US" altLang="en-US" smtClean="0"/>
              <a:t>: Only modified/updated objects since last full backup are backed up</a:t>
            </a:r>
          </a:p>
          <a:p>
            <a:pPr eaLnBrk="1" hangingPunct="1"/>
            <a:r>
              <a:rPr lang="en-US" altLang="en-US" b="1" smtClean="0"/>
              <a:t>Transaction log backup</a:t>
            </a:r>
            <a:r>
              <a:rPr lang="en-US" altLang="en-US" smtClean="0"/>
              <a:t>: Only the transaction log operations that are not reflected in a previous backup are backed up</a:t>
            </a:r>
          </a:p>
          <a:p>
            <a:pPr eaLnBrk="1" hangingPunct="1"/>
            <a:r>
              <a:rPr lang="en-US" altLang="en-US" smtClean="0"/>
              <a:t>Backups are provided with high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9C9ADB-B6D5-49C4-8C07-9902CAEEFFD7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9.1 – Common Sources of Database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0F8045-D3FB-4B9B-B6D1-2562A6FD858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1200"/>
            <a:ext cx="7582240" cy="4414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Maintenance and Evolution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Preventive maintenance (backup)</a:t>
            </a:r>
          </a:p>
          <a:p>
            <a:pPr eaLnBrk="1" hangingPunct="1"/>
            <a:r>
              <a:rPr lang="en-US" altLang="en-US" smtClean="0"/>
              <a:t>Corrective maintenance (recovery)</a:t>
            </a:r>
          </a:p>
          <a:p>
            <a:pPr eaLnBrk="1" hangingPunct="1"/>
            <a:r>
              <a:rPr lang="en-US" altLang="en-US" smtClean="0"/>
              <a:t>Adaptive maintenance</a:t>
            </a:r>
          </a:p>
          <a:p>
            <a:pPr eaLnBrk="1" hangingPunct="1"/>
            <a:r>
              <a:rPr lang="en-US" altLang="en-US" smtClean="0"/>
              <a:t>Assignment of access permissions and their maintenance for new and old users</a:t>
            </a:r>
          </a:p>
          <a:p>
            <a:pPr eaLnBrk="1" hangingPunct="1"/>
            <a:r>
              <a:rPr lang="en-US" altLang="en-US" smtClean="0"/>
              <a:t>Generation of database access statistics </a:t>
            </a:r>
          </a:p>
          <a:p>
            <a:pPr eaLnBrk="1" hangingPunct="1"/>
            <a:r>
              <a:rPr lang="en-US" altLang="en-US" smtClean="0"/>
              <a:t>Periodic security audits </a:t>
            </a:r>
          </a:p>
          <a:p>
            <a:pPr eaLnBrk="1" hangingPunct="1"/>
            <a:r>
              <a:rPr lang="en-US" altLang="en-US" smtClean="0"/>
              <a:t>Periodic system-usage summaries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8E5093-9157-47E4-BDDB-16F8A560B36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Learning Objectives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In this chapter, you will learn: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database design must reflect the information system of which the database is a part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information systems are developed within a framework known as the Systems Development Life Cycle (SDLC)</a:t>
            </a:r>
          </a:p>
          <a:p>
            <a:pPr marL="109537" indent="0" eaLnBrk="1" hangingPunct="1">
              <a:buFont typeface="Wingdings" panose="05000000000000000000" pitchFamily="2" charset="2"/>
              <a:buNone/>
              <a:defRPr/>
            </a:pPr>
            <a:endParaRPr lang="en-US" altLang="en-US" dirty="0" smtClean="0">
              <a:latin typeface="Times New Roman" charset="0"/>
              <a:cs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3FC58F-7359-4A1A-9B1E-22F1CEE92B47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9.8 - Parallel Activities in the DBLC and the SDLC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C2DFBB-371B-4ECF-8DE5-3BAEF907B888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6248400" cy="4396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Conceptual Design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Designs a database independent of database software and physical details</a:t>
            </a:r>
          </a:p>
          <a:p>
            <a:pPr eaLnBrk="1" hangingPunct="1"/>
            <a:r>
              <a:rPr lang="en-US" altLang="en-US" smtClean="0"/>
              <a:t>Conceptual data model - Describes main data entities, attributes, relationships, and constrains</a:t>
            </a:r>
          </a:p>
          <a:p>
            <a:pPr eaLnBrk="1" hangingPunct="1"/>
            <a:r>
              <a:rPr lang="en-US" altLang="en-US" smtClean="0"/>
              <a:t>Designed as software and hardware independent</a:t>
            </a:r>
          </a:p>
          <a:p>
            <a:pPr eaLnBrk="1" hangingPunct="1"/>
            <a:r>
              <a:rPr lang="en-US" altLang="en-US" b="1" smtClean="0"/>
              <a:t>Minimum data rule</a:t>
            </a:r>
            <a:r>
              <a:rPr lang="en-US" altLang="en-US" smtClean="0"/>
              <a:t>: All that is needed is there, and all that is there is needed</a:t>
            </a:r>
            <a:endParaRPr lang="en-US" altLang="en-US" b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9.2 - Conceptual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79D2EFA-45D6-48C3-B8E5-C6DD4A33CC76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0"/>
            <a:ext cx="8001000" cy="2561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Analysis and Requirements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Designers efforts are focused on</a:t>
            </a:r>
          </a:p>
          <a:p>
            <a:pPr lvl="1" eaLnBrk="1" hangingPunct="1"/>
            <a:r>
              <a:rPr lang="en-US" altLang="en-US" dirty="0" smtClean="0"/>
              <a:t>Information needs, users, sources and constitution</a:t>
            </a:r>
          </a:p>
          <a:p>
            <a:pPr eaLnBrk="1" hangingPunct="1"/>
            <a:r>
              <a:rPr lang="en-US" altLang="en-US" dirty="0" smtClean="0"/>
              <a:t>Answers obtained from a variety of sources</a:t>
            </a:r>
          </a:p>
          <a:p>
            <a:pPr lvl="1" eaLnBrk="1" hangingPunct="1"/>
            <a:r>
              <a:rPr lang="en-US" altLang="en-US" dirty="0" smtClean="0"/>
              <a:t>Developing and gathering end-user data views</a:t>
            </a:r>
          </a:p>
          <a:p>
            <a:pPr lvl="1" eaLnBrk="1" hangingPunct="1"/>
            <a:r>
              <a:rPr lang="en-US" altLang="en-US" dirty="0" smtClean="0"/>
              <a:t>Directly observing current system: existing and desired output</a:t>
            </a:r>
          </a:p>
          <a:p>
            <a:pPr lvl="1" eaLnBrk="1" hangingPunct="1"/>
            <a:r>
              <a:rPr lang="en-US" altLang="en-US" dirty="0" smtClean="0"/>
              <a:t>Interfacing with the systems design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altLang="en-US" dirty="0" smtClean="0"/>
              <a:t>Description of 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020639"/>
              </p:ext>
            </p:extLst>
          </p:nvPr>
        </p:nvGraphicFramePr>
        <p:xfrm>
          <a:off x="457200" y="16002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34ED0A-6E4F-49ED-9659-621E92483B4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9.3 - Developing the Conceptual Model Using ER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E4F47-F9C4-4D19-923F-DACACDE2523E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7924800" cy="2936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Figure 9.10 - </a:t>
            </a:r>
            <a:r>
              <a:rPr lang="en-IN" altLang="en-US" sz="3600" dirty="0" smtClean="0"/>
              <a:t>ER </a:t>
            </a:r>
            <a:r>
              <a:rPr lang="en-IN" altLang="en-US" sz="3600" dirty="0" err="1" smtClean="0"/>
              <a:t>Modeling</a:t>
            </a:r>
            <a:r>
              <a:rPr lang="en-IN" altLang="en-US" sz="3600" dirty="0" smtClean="0"/>
              <a:t> is an Iterative Process Based on Many Activities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A94D61-D421-460C-97CE-492822958431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823875" cy="438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9.11 - Conceptual Design Tools and Information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54B7D-F0D7-4A37-8EA2-E547E7EB419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910663" cy="4333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Model Verification 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Verified against proposed system processes </a:t>
            </a:r>
          </a:p>
          <a:p>
            <a:pPr eaLnBrk="1" hangingPunct="1"/>
            <a:r>
              <a:rPr lang="en-US" altLang="en-US" b="1" dirty="0" smtClean="0"/>
              <a:t>Module</a:t>
            </a:r>
            <a:r>
              <a:rPr lang="en-US" altLang="en-US" dirty="0" smtClean="0"/>
              <a:t>: Information system component that handles specific business function</a:t>
            </a:r>
          </a:p>
          <a:p>
            <a:pPr eaLnBrk="1" hangingPunct="1"/>
            <a:r>
              <a:rPr lang="en-US" altLang="en-US" dirty="0" smtClean="0"/>
              <a:t>Better if modules’ ER fragments are merged into a single enterprise ER model which triggers</a:t>
            </a:r>
          </a:p>
          <a:p>
            <a:pPr lvl="1" eaLnBrk="1" hangingPunct="1"/>
            <a:r>
              <a:rPr lang="en-US" altLang="en-US" dirty="0" smtClean="0"/>
              <a:t>Careful </a:t>
            </a:r>
            <a:r>
              <a:rPr lang="en-US" altLang="en-US" dirty="0"/>
              <a:t>reevaluation of entities</a:t>
            </a:r>
          </a:p>
          <a:p>
            <a:pPr lvl="1" eaLnBrk="1" hangingPunct="1"/>
            <a:r>
              <a:rPr lang="en-US" altLang="en-US" dirty="0" smtClean="0"/>
              <a:t>Detailed </a:t>
            </a:r>
            <a:r>
              <a:rPr lang="en-US" altLang="en-US" dirty="0"/>
              <a:t>examination of attributes describing </a:t>
            </a:r>
            <a:r>
              <a:rPr lang="en-US" altLang="en-US" dirty="0" smtClean="0"/>
              <a:t>entities</a:t>
            </a:r>
          </a:p>
          <a:p>
            <a:pPr eaLnBrk="1" hangingPunct="1"/>
            <a:r>
              <a:rPr lang="en-US" altLang="en-US" dirty="0" smtClean="0"/>
              <a:t>Resulting model verified against each of the module’s processes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F1E70-63FC-4C19-9F7F-B73450D4F04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9.5 - The ER Model Verification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741FE3-A21C-4BAA-9EBD-D9DD50EDEC26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2200"/>
            <a:ext cx="7620000" cy="3564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this chapter, you will learn:</a:t>
            </a:r>
          </a:p>
          <a:p>
            <a:pPr lvl="1" eaLnBrk="1" hangingPunct="1"/>
            <a:r>
              <a:rPr lang="en-US" altLang="en-US" smtClean="0"/>
              <a:t>That within the information system, the most successful databases are subject to frequent evaluation and revision within a framework known as the Database Life Cycle (DBLC)</a:t>
            </a:r>
          </a:p>
          <a:p>
            <a:pPr lvl="1" eaLnBrk="1" hangingPunct="1"/>
            <a:r>
              <a:rPr lang="en-US" altLang="en-US" smtClean="0"/>
              <a:t>How to conduct evaluation and revision within the SDLC and DBLC frameworks</a:t>
            </a:r>
          </a:p>
          <a:p>
            <a:pPr lvl="1" eaLnBrk="1" hangingPunct="1"/>
            <a:r>
              <a:rPr lang="en-US" altLang="en-US" smtClean="0"/>
              <a:t>About database design strategies: top-down vs. bottom-up design and centralized vs.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7B1FA4-2CCB-432B-9E25-C906F2FA2FE1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it-IT" altLang="en-US" dirty="0" smtClean="0"/>
              <a:t>Figure 9.12 - Iterative ER Model Verification Process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7ECDE3-5FE6-4935-9A2B-2125AB584247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6705600" cy="446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Cohesivity</a:t>
            </a:r>
            <a:r>
              <a:rPr lang="en-US" altLang="en-US" dirty="0" smtClean="0"/>
              <a:t> and Module Coupling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b="1" dirty="0" err="1" smtClean="0"/>
              <a:t>Cohesivity</a:t>
            </a:r>
            <a:r>
              <a:rPr lang="en-US" altLang="en-US" dirty="0" smtClean="0"/>
              <a:t>: Strength of the relationships among the module’s entities</a:t>
            </a:r>
          </a:p>
          <a:p>
            <a:pPr eaLnBrk="1" hangingPunct="1"/>
            <a:r>
              <a:rPr lang="en-US" altLang="en-US" b="1" dirty="0" smtClean="0"/>
              <a:t>Module coupling</a:t>
            </a:r>
            <a:r>
              <a:rPr lang="en-US" altLang="en-US" dirty="0" smtClean="0"/>
              <a:t>: Extent to which modules are independent to one another</a:t>
            </a:r>
          </a:p>
          <a:p>
            <a:pPr lvl="1" eaLnBrk="1" hangingPunct="1"/>
            <a:r>
              <a:rPr lang="en-US" altLang="en-US" dirty="0" smtClean="0"/>
              <a:t>Low coupling decreases unnecessary </a:t>
            </a:r>
            <a:r>
              <a:rPr lang="en-US" altLang="en-US" dirty="0" err="1" smtClean="0"/>
              <a:t>intermodule</a:t>
            </a:r>
            <a:r>
              <a:rPr lang="en-US" altLang="en-US" dirty="0" smtClean="0"/>
              <a:t> dependencies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411B5C-D58B-4267-BE94-BC10BACA5A91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Design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Portions of database may reside in different physical locations</a:t>
            </a:r>
          </a:p>
          <a:p>
            <a:pPr eaLnBrk="1" hangingPunct="1"/>
            <a:r>
              <a:rPr lang="en-US" altLang="en-US" b="1" dirty="0" smtClean="0"/>
              <a:t>Database fragment</a:t>
            </a:r>
            <a:r>
              <a:rPr lang="en-US" altLang="en-US" dirty="0" smtClean="0"/>
              <a:t>: Subset of a database stored at a given location</a:t>
            </a:r>
          </a:p>
          <a:p>
            <a:pPr eaLnBrk="1" hangingPunct="1"/>
            <a:r>
              <a:rPr lang="en-US" altLang="en-US" dirty="0" smtClean="0"/>
              <a:t>Ensures database integrity, security, and performance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1F6AB3-C858-4035-B687-EF85305C5D77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DBMS Software Selection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Cost</a:t>
            </a:r>
          </a:p>
          <a:p>
            <a:pPr eaLnBrk="1" hangingPunct="1"/>
            <a:r>
              <a:rPr lang="en-US" altLang="en-US" dirty="0" smtClean="0"/>
              <a:t>DBMS features and tools</a:t>
            </a:r>
          </a:p>
          <a:p>
            <a:pPr eaLnBrk="1" hangingPunct="1"/>
            <a:r>
              <a:rPr lang="en-US" altLang="en-US" dirty="0" smtClean="0"/>
              <a:t>Underlying model</a:t>
            </a:r>
          </a:p>
          <a:p>
            <a:pPr eaLnBrk="1" hangingPunct="1"/>
            <a:r>
              <a:rPr lang="en-US" altLang="en-US" dirty="0" smtClean="0"/>
              <a:t>Portability</a:t>
            </a:r>
          </a:p>
          <a:p>
            <a:pPr eaLnBrk="1" hangingPunct="1"/>
            <a:r>
              <a:rPr lang="en-US" altLang="en-US" dirty="0" smtClean="0"/>
              <a:t>DBMS hardware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A1E21B-4E3E-41F0-9680-39BC3DB8F630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Logical and Physical Design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Logical design</a:t>
            </a:r>
            <a:r>
              <a:rPr lang="en-US" altLang="en-US" dirty="0" smtClean="0"/>
              <a:t>: Designs an enterprise-wide database that is based on a specific data model but independent of physical-level details</a:t>
            </a:r>
            <a:endParaRPr lang="en-US" altLang="en-US" b="1" dirty="0" smtClean="0"/>
          </a:p>
          <a:p>
            <a:pPr eaLnBrk="1" hangingPunct="1"/>
            <a:r>
              <a:rPr lang="en-US" altLang="en-US" dirty="0" smtClean="0"/>
              <a:t>Validates logical model:</a:t>
            </a:r>
          </a:p>
          <a:p>
            <a:pPr lvl="1" eaLnBrk="1" hangingPunct="1"/>
            <a:r>
              <a:rPr lang="en-US" altLang="en-US" dirty="0" smtClean="0"/>
              <a:t>Using normalization</a:t>
            </a:r>
          </a:p>
          <a:p>
            <a:pPr lvl="1" eaLnBrk="1" hangingPunct="1"/>
            <a:r>
              <a:rPr lang="en-US" altLang="en-US" dirty="0" smtClean="0"/>
              <a:t>Integrity constraints</a:t>
            </a:r>
          </a:p>
          <a:p>
            <a:pPr lvl="1" eaLnBrk="1" hangingPunct="1"/>
            <a:r>
              <a:rPr lang="en-US" altLang="en-US" dirty="0" smtClean="0"/>
              <a:t>Against user requirements</a:t>
            </a:r>
          </a:p>
          <a:p>
            <a:pPr eaLnBrk="1" hangingPunct="1"/>
            <a:r>
              <a:rPr lang="en-US" altLang="en-US" b="1" dirty="0" smtClean="0"/>
              <a:t>Physical design</a:t>
            </a:r>
            <a:r>
              <a:rPr lang="en-US" altLang="en-US" dirty="0" smtClean="0"/>
              <a:t>: Process of data storage organization and data access characteristics of the database</a:t>
            </a:r>
            <a:endParaRPr lang="en-US" altLang="en-US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F396ACE-1011-4B2E-97B5-96CE493B796A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9.6 - Logical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88DCCB-78D3-402D-AFB1-E8D75D368CEA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848600" cy="2507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9.7 - Mapping the Conceptual Model to the Relational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AA79A9-18C0-4145-800B-40D0F98B911A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77200" cy="2935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9.8 - Physical Design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C3F3CE-256F-4DA2-BB15-9F8F98CB1C64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8400"/>
            <a:ext cx="7696200" cy="215605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267200"/>
            <a:ext cx="2667000" cy="27626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95800"/>
            <a:ext cx="3276600" cy="5616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6858000" cy="14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Clustered Tables and Database Role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167391"/>
              </p:ext>
            </p:extLst>
          </p:nvPr>
        </p:nvGraphicFramePr>
        <p:xfrm>
          <a:off x="457200" y="15240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8D0181-42D5-45CF-8414-D5E86BC47B67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57200" y="4114800"/>
            <a:ext cx="8229600" cy="2154237"/>
            <a:chOff x="0" y="3210719"/>
            <a:chExt cx="8229600" cy="215423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3210719"/>
              <a:ext cx="8229600" cy="2154237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6200" y="3286919"/>
              <a:ext cx="8019278" cy="194391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Database Role: Set of database privileges that could be assigned as a unit to a user or group</a:t>
              </a:r>
              <a:endParaRPr lang="en-US" sz="28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9.14 - Top-down vs. Bottom-up Design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42A8FB-C455-4D00-BBD2-9BBD89798F7B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825216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Information System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Provides for data collection, storage, and retrieval</a:t>
            </a:r>
          </a:p>
          <a:p>
            <a:pPr eaLnBrk="1" hangingPunct="1"/>
            <a:r>
              <a:rPr lang="en-US" altLang="en-US" smtClean="0"/>
              <a:t>Composed of:</a:t>
            </a:r>
          </a:p>
          <a:p>
            <a:pPr lvl="1" eaLnBrk="1" hangingPunct="1"/>
            <a:r>
              <a:rPr lang="en-US" altLang="en-US" smtClean="0"/>
              <a:t>People, hardware, software</a:t>
            </a:r>
          </a:p>
          <a:p>
            <a:pPr lvl="1" eaLnBrk="1" hangingPunct="1"/>
            <a:r>
              <a:rPr lang="en-US" altLang="en-US" smtClean="0"/>
              <a:t>Database(s), application programs, procedures</a:t>
            </a:r>
          </a:p>
          <a:p>
            <a:pPr eaLnBrk="1" hangingPunct="1"/>
            <a:r>
              <a:rPr lang="en-US" altLang="en-US" b="1" smtClean="0"/>
              <a:t>Systems analysis</a:t>
            </a:r>
            <a:r>
              <a:rPr lang="en-US" altLang="en-US" smtClean="0"/>
              <a:t>: Process that establishes need for and extent of information system</a:t>
            </a:r>
          </a:p>
          <a:p>
            <a:pPr eaLnBrk="1" hangingPunct="1"/>
            <a:r>
              <a:rPr lang="en-US" altLang="en-US" b="1" smtClean="0"/>
              <a:t>Systems development</a:t>
            </a:r>
            <a:r>
              <a:rPr lang="en-US" altLang="en-US" smtClean="0"/>
              <a:t>: Process of creating information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AA2100-03B5-49E5-89FE-C70810618CF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9.15 - 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2287F6-A3E0-4E5A-8F6C-ED3DB50D0A88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382000" cy="368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26670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9.16 -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71BF12-9FA6-4D77-AE4D-EA7B69CBD5D1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90600"/>
            <a:ext cx="591806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9.17 - Summary of Aggregation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7CF2E2-E70F-4D5C-9F45-4B52155C51F4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096000" cy="466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Performance Factors of an Information System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581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Database design and implementation</a:t>
            </a:r>
          </a:p>
          <a:p>
            <a:pPr eaLnBrk="1" hangingPunct="1"/>
            <a:r>
              <a:rPr lang="en-US" altLang="en-US" dirty="0" smtClean="0"/>
              <a:t>Application design and implementation</a:t>
            </a:r>
          </a:p>
          <a:p>
            <a:pPr eaLnBrk="1" hangingPunct="1"/>
            <a:r>
              <a:rPr lang="en-US" altLang="en-US" dirty="0" smtClean="0"/>
              <a:t>Administrative procedures</a:t>
            </a:r>
          </a:p>
          <a:p>
            <a:pPr eaLnBrk="1" hangingPunct="1"/>
            <a:r>
              <a:rPr lang="en-US" altLang="en-US" b="1" dirty="0" smtClean="0"/>
              <a:t>Database development</a:t>
            </a:r>
            <a:r>
              <a:rPr lang="en-US" altLang="en-US" dirty="0" smtClean="0"/>
              <a:t>: Process of database design and its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38B5FE-4D92-41D0-AF45-133E1A99A431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Systems Development Life Cycle (SDLC)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Traces history of an information system</a:t>
            </a:r>
          </a:p>
          <a:p>
            <a:pPr eaLnBrk="1" hangingPunct="1"/>
            <a:r>
              <a:rPr lang="en-US" altLang="en-US" dirty="0" smtClean="0"/>
              <a:t>Provides a picture within which database design and application development are mapped out and evaluated</a:t>
            </a:r>
          </a:p>
          <a:p>
            <a:pPr eaLnBrk="1" hangingPunct="1"/>
            <a:r>
              <a:rPr lang="en-US" altLang="en-US" dirty="0" smtClean="0"/>
              <a:t>Iterative rather than sequential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084488-1BF7-4BA1-A487-EDE23182185A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9.2 - The Systems Development Life Cycle (SDLC)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E5D422-4B63-41D3-9C6C-8519FC5C2D72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867400" cy="4185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Computer-Aided Systems Engineering (CASE)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3962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Includes System Architect and Visio Professional</a:t>
            </a:r>
          </a:p>
          <a:p>
            <a:pPr eaLnBrk="1" hangingPunct="1"/>
            <a:r>
              <a:rPr lang="en-US" altLang="en-US" dirty="0" smtClean="0"/>
              <a:t>Helps produce better systems in a reasonable amounts of time and reasonable cost</a:t>
            </a:r>
          </a:p>
          <a:p>
            <a:pPr eaLnBrk="1" hangingPunct="1"/>
            <a:r>
              <a:rPr lang="en-US" altLang="en-US" dirty="0" smtClean="0"/>
              <a:t>Applications are more structured, better documented and standardized</a:t>
            </a:r>
          </a:p>
          <a:p>
            <a:pPr lvl="1" eaLnBrk="1" hangingPunct="1"/>
            <a:r>
              <a:rPr lang="en-US" altLang="en-US" dirty="0" smtClean="0"/>
              <a:t>Prolongs operational life of systems</a:t>
            </a:r>
          </a:p>
          <a:p>
            <a:pPr lvl="1" eaLnBrk="1" hangingPunct="1"/>
            <a:r>
              <a:rPr lang="en-US" altLang="en-US" dirty="0" smtClean="0"/>
              <a:t>Easier and cheaper to update and maintain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1D2315-2C9F-46C2-A8BA-79604B48D9D5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9.3 - The Database Life Cycle (DBLC)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1B7EBD-FCE9-489B-AD57-227584B54FC1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81200"/>
            <a:ext cx="5531048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288</TotalTime>
  <Words>1026</Words>
  <Application>Microsoft Office PowerPoint</Application>
  <PresentationFormat>On-screen Show (4:3)</PresentationFormat>
  <Paragraphs>182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Georgia</vt:lpstr>
      <vt:lpstr>Times New Roman</vt:lpstr>
      <vt:lpstr>Wingdings</vt:lpstr>
      <vt:lpstr>Urban</vt:lpstr>
      <vt:lpstr>PowerPoint Presentation</vt:lpstr>
      <vt:lpstr>Learning Objectives</vt:lpstr>
      <vt:lpstr>Learning Objectives</vt:lpstr>
      <vt:lpstr>The Information System</vt:lpstr>
      <vt:lpstr>Performance Factors of an Information System</vt:lpstr>
      <vt:lpstr>Systems Development Life Cycle (SDLC)</vt:lpstr>
      <vt:lpstr>Figure 9.2 - The Systems Development Life Cycle (SDLC)</vt:lpstr>
      <vt:lpstr>Computer-Aided Systems Engineering (CASE)</vt:lpstr>
      <vt:lpstr>Figure 9.3 - The Database Life Cycle (DBLC)</vt:lpstr>
      <vt:lpstr>Purpose of Database Initial Study</vt:lpstr>
      <vt:lpstr>Figure 9.4 - A Summary of Activities in the Database Initial Study</vt:lpstr>
      <vt:lpstr>Database Design</vt:lpstr>
      <vt:lpstr>Figure 9.5 - Two Views of Data: Business Manager and Database Designer</vt:lpstr>
      <vt:lpstr>Implementation and Loading</vt:lpstr>
      <vt:lpstr>Figure 9.6 - Database Design Process</vt:lpstr>
      <vt:lpstr>Testing and Evaluation</vt:lpstr>
      <vt:lpstr>Levels of Database Backups</vt:lpstr>
      <vt:lpstr>Table 9.1 – Common Sources of Database Failure</vt:lpstr>
      <vt:lpstr>Maintenance and Evolution</vt:lpstr>
      <vt:lpstr>Figure 9.8 - Parallel Activities in the DBLC and the SDLC</vt:lpstr>
      <vt:lpstr>Conceptual Design</vt:lpstr>
      <vt:lpstr>Table 9.2 - Conceptual Design Steps</vt:lpstr>
      <vt:lpstr>Data Analysis and Requirements</vt:lpstr>
      <vt:lpstr>Description of Operations</vt:lpstr>
      <vt:lpstr>Table 9.3 - Developing the Conceptual Model Using ER Diagrams</vt:lpstr>
      <vt:lpstr> Figure 9.10 - ER Modeling is an Iterative Process Based on Many Activities </vt:lpstr>
      <vt:lpstr>Figure 9.11 - Conceptual Design Tools and Information Sources</vt:lpstr>
      <vt:lpstr>Data Model Verification </vt:lpstr>
      <vt:lpstr>Table 9.5 - The ER Model Verification Process</vt:lpstr>
      <vt:lpstr>Figure 9.12 - Iterative ER Model Verification Process</vt:lpstr>
      <vt:lpstr>Cohesivity and Module Coupling</vt:lpstr>
      <vt:lpstr>Distributed Database Design</vt:lpstr>
      <vt:lpstr>DBMS Software Selection</vt:lpstr>
      <vt:lpstr>Logical and Physical Design</vt:lpstr>
      <vt:lpstr>Table 9.6 - Logical Design Steps</vt:lpstr>
      <vt:lpstr>Table 9.7 - Mapping the Conceptual Model to the Relational Model</vt:lpstr>
      <vt:lpstr>Table 9.8 - Physical Design Steps</vt:lpstr>
      <vt:lpstr>Clustered Tables and Database Role</vt:lpstr>
      <vt:lpstr>Figure 9.14 - Top-down vs. Bottom-up Design Sequencing</vt:lpstr>
      <vt:lpstr>Figure 9.15 - Centralized Design</vt:lpstr>
      <vt:lpstr>Figure 9.16 - Decentralized Design</vt:lpstr>
      <vt:lpstr>Figure 9.17 - Summary of Aggregation Problems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Patti Lopez</cp:lastModifiedBy>
  <cp:revision>26</cp:revision>
  <dcterms:created xsi:type="dcterms:W3CDTF">2014-01-28T12:09:28Z</dcterms:created>
  <dcterms:modified xsi:type="dcterms:W3CDTF">2015-11-21T14:55:35Z</dcterms:modified>
</cp:coreProperties>
</file>